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722" y="-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och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Horisontel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Titeltext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Upp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gif"/><Relationship Id="rId4" Type="http://schemas.openxmlformats.org/officeDocument/2006/relationships/image" Target="../media/image35.t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jpeg"/><Relationship Id="rId4" Type="http://schemas.openxmlformats.org/officeDocument/2006/relationships/image" Target="../media/image11.tif"/><Relationship Id="rId9" Type="http://schemas.openxmlformats.org/officeDocument/2006/relationships/image" Target="../media/image16.t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ffs.se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7.tif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tif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540" y="3117269"/>
            <a:ext cx="7188358" cy="4698947"/>
          </a:xfrm>
          <a:prstGeom prst="rect">
            <a:avLst/>
          </a:prstGeom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</p:pic>
      <p:sp>
        <p:nvSpPr>
          <p:cNvPr id="120" name="Shape 120"/>
          <p:cNvSpPr/>
          <p:nvPr/>
        </p:nvSpPr>
        <p:spPr>
          <a:xfrm>
            <a:off x="1473136" y="597967"/>
            <a:ext cx="9819762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World Values Survey är världens största studie om människors värderingar. Den genomförs av fristående forskare i många länder sedan 1981.</a:t>
            </a:r>
          </a:p>
        </p:txBody>
      </p:sp>
      <p:pic>
        <p:nvPicPr>
          <p:cNvPr id="121" name="mWVS log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45" y="8188272"/>
            <a:ext cx="2016201" cy="1158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Skärmavbild 2019-09-01 kl. 18.29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1215" y="8210533"/>
            <a:ext cx="4285192" cy="1114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Skärmavbild 2018-09-28 kl. 10.57.15.png"/>
          <p:cNvPicPr>
            <a:picLocks noChangeAspect="1"/>
          </p:cNvPicPr>
          <p:nvPr/>
        </p:nvPicPr>
        <p:blipFill>
          <a:blip r:embed="rId3"/>
          <a:srcRect l="1196" t="7198" r="8456" b="2524"/>
          <a:stretch>
            <a:fillRect/>
          </a:stretch>
        </p:blipFill>
        <p:spPr>
          <a:xfrm>
            <a:off x="2421731" y="3023790"/>
            <a:ext cx="8161198" cy="5661788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hape 202"/>
          <p:cNvSpPr/>
          <p:nvPr/>
        </p:nvSpPr>
        <p:spPr>
          <a:xfrm rot="20856068" flipH="1">
            <a:off x="6928792" y="74795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300857" y="874257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Efter varje avsnitt måste du trycka på</a:t>
            </a:r>
          </a:p>
        </p:txBody>
      </p:sp>
      <p:pic>
        <p:nvPicPr>
          <p:cNvPr id="204" name="Skärmavbild 2018-09-28 kl. 11.18.34.png"/>
          <p:cNvPicPr>
            <a:picLocks noChangeAspect="1"/>
          </p:cNvPicPr>
          <p:nvPr/>
        </p:nvPicPr>
        <p:blipFill>
          <a:blip r:embed="rId4"/>
          <a:srcRect l="4617" t="8755" r="4617" b="8755"/>
          <a:stretch>
            <a:fillRect/>
          </a:stretch>
        </p:blipFill>
        <p:spPr>
          <a:xfrm>
            <a:off x="9660735" y="599524"/>
            <a:ext cx="2014552" cy="1032067"/>
          </a:xfrm>
          <a:prstGeom prst="rect">
            <a:avLst/>
          </a:prstGeom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</p:pic>
      <p:sp>
        <p:nvSpPr>
          <p:cNvPr id="205" name="Shape 205"/>
          <p:cNvSpPr/>
          <p:nvPr/>
        </p:nvSpPr>
        <p:spPr>
          <a:xfrm>
            <a:off x="638943" y="1521957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– då sparas dina frågor innan du går vidare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 rot="20856068" flipH="1">
            <a:off x="6928792" y="74795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9" name="Skärmavbild 2018-09-28 kl. 11.00.08.png"/>
          <p:cNvPicPr>
            <a:picLocks noChangeAspect="1"/>
          </p:cNvPicPr>
          <p:nvPr/>
        </p:nvPicPr>
        <p:blipFill>
          <a:blip r:embed="rId3"/>
          <a:srcRect l="14720"/>
          <a:stretch>
            <a:fillRect/>
          </a:stretch>
        </p:blipFill>
        <p:spPr>
          <a:xfrm>
            <a:off x="2642840" y="2968625"/>
            <a:ext cx="8420650" cy="5822770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Shape 210"/>
          <p:cNvSpPr/>
          <p:nvPr/>
        </p:nvSpPr>
        <p:spPr>
          <a:xfrm rot="9387567" flipH="1">
            <a:off x="2039292" y="39489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1023952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744521" y="734557"/>
            <a:ext cx="1151575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Om </a:t>
            </a: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texten blir röd</a:t>
            </a:r>
            <a:r>
              <a:t>, har du glömt en fråga. Då får du rulla tillbaka och kryssa i.</a:t>
            </a:r>
          </a:p>
        </p:txBody>
      </p:sp>
      <p:pic>
        <p:nvPicPr>
          <p:cNvPr id="212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10" y="4774750"/>
            <a:ext cx="8273757" cy="3950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 rot="20856068" flipH="1">
            <a:off x="6928792" y="74795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16" name="Skärmavbild 2018-09-28 kl. 11.00.08.png"/>
          <p:cNvPicPr>
            <a:picLocks noChangeAspect="1"/>
          </p:cNvPicPr>
          <p:nvPr/>
        </p:nvPicPr>
        <p:blipFill>
          <a:blip r:embed="rId3"/>
          <a:srcRect l="14720"/>
          <a:stretch>
            <a:fillRect/>
          </a:stretch>
        </p:blipFill>
        <p:spPr>
          <a:xfrm>
            <a:off x="2642840" y="2968625"/>
            <a:ext cx="8420650" cy="5822770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Shape 217"/>
          <p:cNvSpPr/>
          <p:nvPr/>
        </p:nvSpPr>
        <p:spPr>
          <a:xfrm>
            <a:off x="744521" y="734557"/>
            <a:ext cx="11515758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Klicka bara EN GÅNG – om du trycker</a:t>
            </a:r>
          </a:p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om och om igen låser sig datorn</a:t>
            </a:r>
          </a:p>
        </p:txBody>
      </p:sp>
      <p:pic>
        <p:nvPicPr>
          <p:cNvPr id="218" name="pasted-image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6210" y="4774750"/>
            <a:ext cx="8273757" cy="39509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200w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293410" y="4558208"/>
            <a:ext cx="5119357" cy="2866841"/>
          </a:xfrm>
          <a:prstGeom prst="rect">
            <a:avLst/>
          </a:prstGeom>
          <a:ln w="12700">
            <a:miter lim="400000"/>
          </a:ln>
          <a:effectLst>
            <a:outerShdw blurRad="215900" dist="140507" dir="3180000" rotWithShape="0">
              <a:srgbClr val="000000">
                <a:alpha val="50000"/>
              </a:srgbClr>
            </a:outerShdw>
          </a:effectLst>
        </p:spPr>
      </p:pic>
      <p:sp>
        <p:nvSpPr>
          <p:cNvPr id="220" name="Shape 220"/>
          <p:cNvSpPr/>
          <p:nvPr/>
        </p:nvSpPr>
        <p:spPr>
          <a:xfrm rot="9387567" flipH="1">
            <a:off x="8022612" y="5651613"/>
            <a:ext cx="1464551" cy="88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434" y="14256"/>
                </a:moveTo>
                <a:lnTo>
                  <a:pt x="7434" y="21600"/>
                </a:lnTo>
                <a:lnTo>
                  <a:pt x="0" y="10800"/>
                </a:lnTo>
                <a:lnTo>
                  <a:pt x="7434" y="0"/>
                </a:lnTo>
                <a:lnTo>
                  <a:pt x="7434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1023952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 rot="20856068" flipH="1">
            <a:off x="6928792" y="74795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24" name="Shape 224"/>
          <p:cNvSpPr/>
          <p:nvPr/>
        </p:nvSpPr>
        <p:spPr>
          <a:xfrm>
            <a:off x="498749" y="785751"/>
            <a:ext cx="12242755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Sedan är du snart klar – att svara på frågorna tar cirka</a:t>
            </a:r>
          </a:p>
          <a:p>
            <a:pPr>
              <a:defRPr sz="4000" b="0" spc="39">
                <a:latin typeface="Gill Sans"/>
                <a:ea typeface="Gill Sans"/>
                <a:cs typeface="Gill Sans"/>
                <a:sym typeface="Gill Sans"/>
              </a:defRPr>
            </a:pPr>
            <a:r>
              <a:t>1 till 1,5 timme. Det går inte att ta någon längre paus.</a:t>
            </a:r>
          </a:p>
        </p:txBody>
      </p:sp>
      <p:pic>
        <p:nvPicPr>
          <p:cNvPr id="225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3016250"/>
            <a:ext cx="33909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6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3016250"/>
            <a:ext cx="33909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7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50" y="3016250"/>
            <a:ext cx="33909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8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6050" y="7486650"/>
            <a:ext cx="33909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7486650"/>
            <a:ext cx="33909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5950" y="7486650"/>
            <a:ext cx="3390900" cy="1257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mWVS logg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301" y="3487825"/>
            <a:ext cx="7680998" cy="441370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8598" y="2129146"/>
            <a:ext cx="13004801" cy="649161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4" name="mWVS logg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080" y="8536437"/>
            <a:ext cx="1801448" cy="1035162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Shape 235"/>
          <p:cNvSpPr/>
          <p:nvPr/>
        </p:nvSpPr>
        <p:spPr>
          <a:xfrm>
            <a:off x="744521" y="1026657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LYCKA TILL</a:t>
            </a:r>
          </a:p>
        </p:txBody>
      </p:sp>
      <p:pic>
        <p:nvPicPr>
          <p:cNvPr id="236" name="Skärmavbild 2019-09-01 kl. 18.29.0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448" y="8757513"/>
            <a:ext cx="3323351" cy="863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434" y="8656931"/>
            <a:ext cx="2754356" cy="794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4146" y="8622024"/>
            <a:ext cx="1835970" cy="8639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/>
        </p:nvSpPr>
        <p:spPr>
          <a:xfrm>
            <a:off x="886503" y="850900"/>
            <a:ext cx="11231793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Exakt samma frågor ställs till människor i hela världen: </a:t>
            </a:r>
          </a:p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I Irak, Japan, Chile, Sverige, Egypten osv.</a:t>
            </a:r>
          </a:p>
        </p:txBody>
      </p:sp>
      <p:sp>
        <p:nvSpPr>
          <p:cNvPr id="125" name="Shape 125"/>
          <p:cNvSpPr/>
          <p:nvPr/>
        </p:nvSpPr>
        <p:spPr>
          <a:xfrm>
            <a:off x="1667281" y="2872739"/>
            <a:ext cx="10229038" cy="5227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 b="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algn="l">
              <a:lnSpc>
                <a:spcPct val="120000"/>
              </a:lnSpc>
              <a:defRPr sz="3300" b="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388937" indent="-388937" algn="l">
              <a:lnSpc>
                <a:spcPct val="150000"/>
              </a:lnSpc>
              <a:buSzPct val="145000"/>
              <a:buChar char="•"/>
              <a:defRPr sz="3300" b="0">
                <a:latin typeface="Gill Sans"/>
                <a:ea typeface="Gill Sans"/>
                <a:cs typeface="Gill Sans"/>
                <a:sym typeface="Gill Sans"/>
              </a:defRPr>
            </a:pPr>
            <a:r>
              <a:t>Vad är det viktigaste med ditt liv?</a:t>
            </a:r>
          </a:p>
          <a:p>
            <a:pPr marL="388937" indent="-388937" algn="l">
              <a:lnSpc>
                <a:spcPct val="150000"/>
              </a:lnSpc>
              <a:buSzPct val="145000"/>
              <a:buChar char="•"/>
              <a:defRPr sz="3300" b="0">
                <a:latin typeface="Gill Sans"/>
                <a:ea typeface="Gill Sans"/>
                <a:cs typeface="Gill Sans"/>
                <a:sym typeface="Gill Sans"/>
              </a:defRPr>
            </a:pPr>
            <a:r>
              <a:t>Hur vill du bo och med vad vill du arbeta?</a:t>
            </a:r>
          </a:p>
          <a:p>
            <a:pPr marL="388937" indent="-388937" algn="l">
              <a:lnSpc>
                <a:spcPct val="150000"/>
              </a:lnSpc>
              <a:buSzPct val="145000"/>
              <a:buChar char="•"/>
              <a:defRPr sz="3300" b="0">
                <a:latin typeface="Gill Sans"/>
                <a:ea typeface="Gill Sans"/>
                <a:cs typeface="Gill Sans"/>
                <a:sym typeface="Gill Sans"/>
              </a:defRPr>
            </a:pPr>
            <a:r>
              <a:t>Vilka drömmar har du för framtiden? </a:t>
            </a:r>
          </a:p>
          <a:p>
            <a:pPr marL="388937" indent="-388937" algn="l">
              <a:lnSpc>
                <a:spcPct val="150000"/>
              </a:lnSpc>
              <a:buSzPct val="145000"/>
              <a:buChar char="•"/>
              <a:defRPr sz="3300" b="0">
                <a:latin typeface="Gill Sans"/>
                <a:ea typeface="Gill Sans"/>
                <a:cs typeface="Gill Sans"/>
                <a:sym typeface="Gill Sans"/>
              </a:defRPr>
            </a:pPr>
            <a:r>
              <a:t>Hur många barn vill du ha?  Varför?</a:t>
            </a:r>
          </a:p>
          <a:p>
            <a:pPr marL="388937" indent="-388937" algn="l">
              <a:lnSpc>
                <a:spcPct val="150000"/>
              </a:lnSpc>
              <a:buSzPct val="145000"/>
              <a:buChar char="•"/>
              <a:defRPr sz="3300" b="0">
                <a:latin typeface="Gill Sans"/>
                <a:ea typeface="Gill Sans"/>
                <a:cs typeface="Gill Sans"/>
                <a:sym typeface="Gill Sans"/>
              </a:defRPr>
            </a:pPr>
            <a:r>
              <a:t>Vad vill du göra med ditt liv?</a:t>
            </a:r>
          </a:p>
        </p:txBody>
      </p:sp>
      <p:pic>
        <p:nvPicPr>
          <p:cNvPr id="126" name="Bild 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947" y="2683879"/>
            <a:ext cx="2123015" cy="1735442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7" name="Pictur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303" y="5465459"/>
            <a:ext cx="2729164" cy="2241103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8" name="Picture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29" y="6813145"/>
            <a:ext cx="1513942" cy="2089555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29" name="Bildobjekt 12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536924" y="7425528"/>
            <a:ext cx="3220752" cy="185539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130" name="Picture11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5229" y="3619095"/>
            <a:ext cx="2070341" cy="2089555"/>
          </a:xfrm>
          <a:prstGeom prst="rect">
            <a:avLst/>
          </a:prstGeom>
          <a:ln w="50800">
            <a:solidFill>
              <a:srgbClr val="FFFFFF"/>
            </a:solidFill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1258797" y="571500"/>
            <a:ext cx="10487206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Forskare vill stödja riksdagen, regeringen och kommunerna med att förstå och planera</a:t>
            </a:r>
          </a:p>
        </p:txBody>
      </p:sp>
      <p:sp>
        <p:nvSpPr>
          <p:cNvPr id="133" name="Shape 133"/>
          <p:cNvSpPr/>
          <p:nvPr/>
        </p:nvSpPr>
        <p:spPr>
          <a:xfrm>
            <a:off x="1641158" y="5185038"/>
            <a:ext cx="10229038" cy="3759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r>
              <a:t>Alla intervjuer är anonyma: Ingen vet vem som varit med och inga namn eller klasslistor finns med i formuläret</a:t>
            </a:r>
          </a:p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r>
              <a:t>Detta är inget prov eller kunskapstest: Svara som du verkligen tycker – både bra och dåliga saker</a:t>
            </a:r>
          </a:p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r>
              <a:t>Provet är frivilligt – ingen måste vara med</a:t>
            </a:r>
          </a:p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  <a:p>
            <a:pPr marL="388937" indent="-388937" algn="l">
              <a:buSzPct val="145000"/>
              <a:buChar char="•"/>
              <a:defRPr sz="2800" b="0">
                <a:latin typeface="Gill Sans"/>
                <a:ea typeface="Gill Sans"/>
                <a:cs typeface="Gill Sans"/>
                <a:sym typeface="Gill Sans"/>
              </a:defRPr>
            </a:pPr>
            <a:r>
              <a:t>Följ instruktionerna och välj vilket språk du vill använda</a:t>
            </a:r>
          </a:p>
        </p:txBody>
      </p:sp>
      <p:pic>
        <p:nvPicPr>
          <p:cNvPr id="134" name="Unknow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072" y="2216133"/>
            <a:ext cx="2897317" cy="19280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s-1.jpeg"/>
          <p:cNvPicPr>
            <a:picLocks noChangeAspect="1"/>
          </p:cNvPicPr>
          <p:nvPr/>
        </p:nvPicPr>
        <p:blipFill>
          <a:blip r:embed="rId3"/>
          <a:srcRect l="6943"/>
          <a:stretch>
            <a:fillRect/>
          </a:stretch>
        </p:blipFill>
        <p:spPr>
          <a:xfrm>
            <a:off x="7656746" y="2223085"/>
            <a:ext cx="3562774" cy="1914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asted-image.tiff"/>
          <p:cNvPicPr>
            <a:picLocks noChangeAspect="1"/>
          </p:cNvPicPr>
          <p:nvPr/>
        </p:nvPicPr>
        <p:blipFill>
          <a:blip r:embed="rId4"/>
          <a:srcRect l="33580" t="4059" r="13370" b="31781"/>
          <a:stretch>
            <a:fillRect/>
          </a:stretch>
        </p:blipFill>
        <p:spPr>
          <a:xfrm>
            <a:off x="7617886" y="2223409"/>
            <a:ext cx="718171" cy="9409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asted-image.png"/>
          <p:cNvPicPr>
            <a:picLocks noChangeAspect="1"/>
          </p:cNvPicPr>
          <p:nvPr/>
        </p:nvPicPr>
        <p:blipFill>
          <a:blip r:embed="rId5"/>
          <a:srcRect l="13021" r="330" b="12395"/>
          <a:stretch>
            <a:fillRect/>
          </a:stretch>
        </p:blipFill>
        <p:spPr>
          <a:xfrm>
            <a:off x="10276351" y="3185797"/>
            <a:ext cx="941997" cy="952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Unknow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24438" y="-1586163"/>
            <a:ext cx="2185287" cy="9365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9459" y="3332741"/>
            <a:ext cx="2754356" cy="794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sted-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01229" y="2216293"/>
            <a:ext cx="2185286" cy="1028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sted-image.tiff"/>
          <p:cNvPicPr>
            <a:picLocks noChangeAspect="1"/>
          </p:cNvPicPr>
          <p:nvPr/>
        </p:nvPicPr>
        <p:blipFill>
          <a:blip r:embed="rId9"/>
          <a:srcRect l="23694" t="5095" r="28359" b="21453"/>
          <a:stretch>
            <a:fillRect/>
          </a:stretch>
        </p:blipFill>
        <p:spPr>
          <a:xfrm>
            <a:off x="9314961" y="3186376"/>
            <a:ext cx="942178" cy="9605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images-3.jpeg"/>
          <p:cNvPicPr>
            <a:picLocks noChangeAspect="1"/>
          </p:cNvPicPr>
          <p:nvPr/>
        </p:nvPicPr>
        <p:blipFill>
          <a:blip r:embed="rId10"/>
          <a:srcRect l="13531" t="2031" r="13531" b="24652"/>
          <a:stretch>
            <a:fillRect/>
          </a:stretch>
        </p:blipFill>
        <p:spPr>
          <a:xfrm>
            <a:off x="9315546" y="2219003"/>
            <a:ext cx="941014" cy="941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Unknown-1.jpeg"/>
          <p:cNvPicPr>
            <a:picLocks noChangeAspect="1"/>
          </p:cNvPicPr>
          <p:nvPr/>
        </p:nvPicPr>
        <p:blipFill>
          <a:blip r:embed="rId11"/>
          <a:srcRect l="41640" r="18316" b="15"/>
          <a:stretch>
            <a:fillRect/>
          </a:stretch>
        </p:blipFill>
        <p:spPr>
          <a:xfrm>
            <a:off x="7610394" y="3191449"/>
            <a:ext cx="732715" cy="9410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/>
        </p:nvSpPr>
        <p:spPr>
          <a:xfrm>
            <a:off x="956443" y="990599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Hur gör man för att svara?</a:t>
            </a:r>
          </a:p>
        </p:txBody>
      </p:sp>
      <p:pic>
        <p:nvPicPr>
          <p:cNvPr id="146" name="pasted-image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4047" y="2625324"/>
            <a:ext cx="9494620" cy="62301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-persistence-01.jpg"/>
          <p:cNvPicPr>
            <a:picLocks noChangeAspect="1"/>
          </p:cNvPicPr>
          <p:nvPr/>
        </p:nvPicPr>
        <p:blipFill>
          <a:blip r:embed="rId2"/>
          <a:srcRect l="1356" t="22483" r="1356" b="2499"/>
          <a:stretch>
            <a:fillRect/>
          </a:stretch>
        </p:blipFill>
        <p:spPr>
          <a:xfrm>
            <a:off x="6324431" y="2717721"/>
            <a:ext cx="4577059" cy="35293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pasted-image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92" y="6361352"/>
            <a:ext cx="7769649" cy="291466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56443" y="698500"/>
            <a:ext cx="1151575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Använd antingen en dator, din egen mobil </a:t>
            </a:r>
          </a:p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eller en av våra skrivplattor</a:t>
            </a:r>
          </a:p>
        </p:txBody>
      </p:sp>
      <p:pic>
        <p:nvPicPr>
          <p:cNvPr id="151" name="Skärmavbild 2018-10-10 kl. 15.44.4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4131" y="4836012"/>
            <a:ext cx="4019528" cy="32987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Skärmavbild 2019-09-01 kl. 16.18.05.png"/>
          <p:cNvPicPr>
            <a:picLocks noChangeAspect="1"/>
          </p:cNvPicPr>
          <p:nvPr/>
        </p:nvPicPr>
        <p:blipFill>
          <a:blip r:embed="rId5"/>
          <a:srcRect b="19157"/>
          <a:stretch>
            <a:fillRect/>
          </a:stretch>
        </p:blipFill>
        <p:spPr>
          <a:xfrm>
            <a:off x="6502032" y="3075306"/>
            <a:ext cx="4221905" cy="23316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Skärmavbild 2019-09-01 kl. 16.19.27.png"/>
          <p:cNvPicPr>
            <a:picLocks noChangeAspect="1"/>
          </p:cNvPicPr>
          <p:nvPr/>
        </p:nvPicPr>
        <p:blipFill>
          <a:blip r:embed="rId6"/>
          <a:srcRect r="52623"/>
          <a:stretch>
            <a:fillRect/>
          </a:stretch>
        </p:blipFill>
        <p:spPr>
          <a:xfrm>
            <a:off x="2106511" y="6160089"/>
            <a:ext cx="980284" cy="8778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4445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744521" y="698500"/>
            <a:ext cx="1151575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Gå till </a:t>
            </a:r>
            <a:r>
              <a:rPr u="sng">
                <a:hlinkClick r:id="rId3"/>
              </a:rPr>
              <a:t>iffs.se</a:t>
            </a:r>
            <a:r>
              <a:t> via Chromesymbolen</a:t>
            </a:r>
          </a:p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och sök efter Migrant WVS</a:t>
            </a:r>
          </a:p>
        </p:txBody>
      </p:sp>
      <p:pic>
        <p:nvPicPr>
          <p:cNvPr id="157" name="Skärmavbild 2018-09-28 kl. 11.05.45.png"/>
          <p:cNvPicPr>
            <a:picLocks noChangeAspect="1"/>
          </p:cNvPicPr>
          <p:nvPr/>
        </p:nvPicPr>
        <p:blipFill>
          <a:blip r:embed="rId4"/>
          <a:srcRect l="13559" r="18862"/>
          <a:stretch>
            <a:fillRect/>
          </a:stretch>
        </p:blipFill>
        <p:spPr>
          <a:xfrm>
            <a:off x="10998398" y="8616553"/>
            <a:ext cx="8051247" cy="58810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8438" y="762000"/>
            <a:ext cx="1143001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Skärmavbild 2019-09-01 kl. 16.19.27.png"/>
          <p:cNvPicPr>
            <a:picLocks noChangeAspect="1"/>
          </p:cNvPicPr>
          <p:nvPr/>
        </p:nvPicPr>
        <p:blipFill>
          <a:blip r:embed="rId6"/>
          <a:srcRect l="230" t="300" r="43395" b="300"/>
          <a:stretch>
            <a:fillRect/>
          </a:stretch>
        </p:blipFill>
        <p:spPr>
          <a:xfrm>
            <a:off x="2688071" y="2467943"/>
            <a:ext cx="7628658" cy="570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6535" y="2555195"/>
            <a:ext cx="377007" cy="37700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 rot="20856068" flipH="1">
            <a:off x="4627000" y="4761306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 rot="20856068" flipH="1">
            <a:off x="8668692" y="56888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956443" y="990599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Skriv in dagens lösenord</a:t>
            </a:r>
          </a:p>
        </p:txBody>
      </p:sp>
      <p:pic>
        <p:nvPicPr>
          <p:cNvPr id="166" name="Skärmavbild 2018-09-28 kl. 11.14.51.png"/>
          <p:cNvPicPr>
            <a:picLocks noChangeAspect="1"/>
          </p:cNvPicPr>
          <p:nvPr/>
        </p:nvPicPr>
        <p:blipFill>
          <a:blip r:embed="rId3"/>
          <a:srcRect l="492" t="110" r="10733" b="110"/>
          <a:stretch>
            <a:fillRect/>
          </a:stretch>
        </p:blipFill>
        <p:spPr>
          <a:xfrm>
            <a:off x="2341165" y="3004939"/>
            <a:ext cx="8322651" cy="575048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719121" y="5886450"/>
            <a:ext cx="1151575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XXX</a:t>
            </a:r>
          </a:p>
        </p:txBody>
      </p:sp>
      <p:sp>
        <p:nvSpPr>
          <p:cNvPr id="168" name="Shape 168"/>
          <p:cNvSpPr/>
          <p:nvPr/>
        </p:nvSpPr>
        <p:spPr>
          <a:xfrm rot="20856068" flipH="1">
            <a:off x="7144692" y="5642592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69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 rot="20856068" flipH="1">
            <a:off x="8668692" y="56888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956443" y="990599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Skriv in dagens lösenord</a:t>
            </a:r>
          </a:p>
        </p:txBody>
      </p:sp>
      <p:pic>
        <p:nvPicPr>
          <p:cNvPr id="172" name="Skärmavbild 2018-09-28 kl. 11.14.51.png"/>
          <p:cNvPicPr>
            <a:picLocks noChangeAspect="1"/>
          </p:cNvPicPr>
          <p:nvPr/>
        </p:nvPicPr>
        <p:blipFill>
          <a:blip r:embed="rId3"/>
          <a:srcRect l="492" t="110" r="10733" b="110"/>
          <a:stretch>
            <a:fillRect/>
          </a:stretch>
        </p:blipFill>
        <p:spPr>
          <a:xfrm>
            <a:off x="2341165" y="3004939"/>
            <a:ext cx="8322651" cy="5750480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5965850" y="5875055"/>
            <a:ext cx="1496945" cy="5180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7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rPr lang="sv-SE"/>
              <a:t>xxx</a:t>
            </a:r>
            <a:endParaRPr dirty="0"/>
          </a:p>
        </p:txBody>
      </p:sp>
      <p:sp>
        <p:nvSpPr>
          <p:cNvPr id="174" name="Shape 174"/>
          <p:cNvSpPr/>
          <p:nvPr/>
        </p:nvSpPr>
        <p:spPr>
          <a:xfrm rot="20856068" flipH="1">
            <a:off x="7749567" y="5515592"/>
            <a:ext cx="1404935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438715"/>
            <a:ext cx="97536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956443" y="990599"/>
            <a:ext cx="1151575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r>
              <a:t>Sedan kan du välja språk</a:t>
            </a:r>
          </a:p>
        </p:txBody>
      </p:sp>
      <p:pic>
        <p:nvPicPr>
          <p:cNvPr id="178" name="Skärmavbild 2019-09-01 kl. 16.19.27.png"/>
          <p:cNvPicPr>
            <a:picLocks noChangeAspect="1"/>
          </p:cNvPicPr>
          <p:nvPr/>
        </p:nvPicPr>
        <p:blipFill>
          <a:blip r:embed="rId3"/>
          <a:srcRect l="230" t="300" r="43395" b="300"/>
          <a:stretch>
            <a:fillRect/>
          </a:stretch>
        </p:blipFill>
        <p:spPr>
          <a:xfrm>
            <a:off x="2688034" y="2462182"/>
            <a:ext cx="7628658" cy="57068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Skärmavbild 2018-09-28 kl. 10.51.35.png"/>
          <p:cNvPicPr>
            <a:picLocks noChangeAspect="1"/>
          </p:cNvPicPr>
          <p:nvPr/>
        </p:nvPicPr>
        <p:blipFill>
          <a:blip r:embed="rId4"/>
          <a:srcRect l="24913" t="22906" r="30574"/>
          <a:stretch>
            <a:fillRect/>
          </a:stretch>
        </p:blipFill>
        <p:spPr>
          <a:xfrm>
            <a:off x="6015102" y="4346510"/>
            <a:ext cx="3251978" cy="3683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2622" y="7166246"/>
            <a:ext cx="13716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196" y="5200650"/>
            <a:ext cx="1371601" cy="520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9182" y="5927859"/>
            <a:ext cx="13716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pasted-image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8196" y="6570934"/>
            <a:ext cx="1371601" cy="520701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 rot="660000">
            <a:off x="6100968" y="5258289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Shape 185"/>
          <p:cNvSpPr/>
          <p:nvPr/>
        </p:nvSpPr>
        <p:spPr>
          <a:xfrm rot="660000">
            <a:off x="6100968" y="5651989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hueOff val="914337"/>
                  <a:satOff val="31515"/>
                  <a:lumOff val="-30790"/>
                </a:schemeClr>
              </a:gs>
            </a:gsLst>
            <a:lin ang="5400000"/>
          </a:gra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6" name="Shape 186"/>
          <p:cNvSpPr/>
          <p:nvPr/>
        </p:nvSpPr>
        <p:spPr>
          <a:xfrm rot="660000">
            <a:off x="6100968" y="6045689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gradFill>
            <a:gsLst>
              <a:gs pos="0">
                <a:schemeClr val="accent2"/>
              </a:gs>
              <a:gs pos="100000">
                <a:schemeClr val="accent2">
                  <a:hueOff val="260011"/>
                  <a:satOff val="17755"/>
                  <a:lumOff val="-25437"/>
                </a:schemeClr>
              </a:gs>
            </a:gsLst>
            <a:lin ang="5400000"/>
          </a:gra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7" name="Shape 187"/>
          <p:cNvSpPr/>
          <p:nvPr/>
        </p:nvSpPr>
        <p:spPr>
          <a:xfrm rot="660000">
            <a:off x="6100968" y="6439390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chemeClr val="accent1">
                  <a:lumOff val="-13575"/>
                </a:schemeClr>
              </a:gs>
            </a:gsLst>
            <a:lin ang="5400000"/>
          </a:gra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Shape 188"/>
          <p:cNvSpPr/>
          <p:nvPr/>
        </p:nvSpPr>
        <p:spPr>
          <a:xfrm rot="660000">
            <a:off x="6100968" y="6833090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hueOff val="-146070"/>
                  <a:satOff val="-10048"/>
                  <a:lumOff val="-30626"/>
                </a:schemeClr>
              </a:gs>
            </a:gsLst>
            <a:lin ang="5400000"/>
          </a:gra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9" name="Shape 189"/>
          <p:cNvSpPr/>
          <p:nvPr/>
        </p:nvSpPr>
        <p:spPr>
          <a:xfrm rot="660000">
            <a:off x="6100968" y="7226790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gradFill>
            <a:gsLst>
              <a:gs pos="0">
                <a:schemeClr val="accent4"/>
              </a:gs>
              <a:gs pos="100000">
                <a:schemeClr val="accent4">
                  <a:hueOff val="-1081314"/>
                  <a:satOff val="4338"/>
                  <a:lumOff val="-8931"/>
                </a:schemeClr>
              </a:gs>
            </a:gsLst>
            <a:lin ang="5400000"/>
          </a:gra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 rot="660000">
            <a:off x="6100968" y="7620490"/>
            <a:ext cx="1122155" cy="337770"/>
          </a:xfrm>
          <a:prstGeom prst="rightArrow">
            <a:avLst>
              <a:gd name="adj1" fmla="val 44000"/>
              <a:gd name="adj2" fmla="val 103745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Off val="-29866"/>
                </a:schemeClr>
              </a:gs>
            </a:gsLst>
            <a:lin ang="5400000"/>
          </a:gra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399268" flipH="1">
            <a:off x="1625600" y="1003300"/>
            <a:ext cx="97536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kärmavbild 2018-09-28 kl. 10.56.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551" y="3002216"/>
            <a:ext cx="7721698" cy="5755768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956443" y="698500"/>
            <a:ext cx="11515758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Första sidan ser ut så här – tryck med fingret </a:t>
            </a:r>
          </a:p>
          <a:p>
            <a:pPr>
              <a:defRPr sz="4000" b="0">
                <a:latin typeface="Gill Sans"/>
                <a:ea typeface="Gill Sans"/>
                <a:cs typeface="Gill Sans"/>
                <a:sym typeface="Gill Sans"/>
              </a:defRPr>
            </a:pPr>
            <a:r>
              <a:t>på skärmen för att svara: Ja, Nej eller Annat</a:t>
            </a:r>
          </a:p>
        </p:txBody>
      </p:sp>
      <p:sp>
        <p:nvSpPr>
          <p:cNvPr id="195" name="Shape 195"/>
          <p:cNvSpPr/>
          <p:nvPr/>
        </p:nvSpPr>
        <p:spPr>
          <a:xfrm rot="20856068" flipH="1">
            <a:off x="4147492" y="31234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5">
              <a:hueOff val="-82419"/>
              <a:satOff val="-9513"/>
              <a:lumOff val="-16343"/>
            </a:schemeClr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6" name="Shape 196"/>
          <p:cNvSpPr/>
          <p:nvPr/>
        </p:nvSpPr>
        <p:spPr>
          <a:xfrm rot="9917821" flipH="1">
            <a:off x="2293292" y="3898179"/>
            <a:ext cx="1404936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3"/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7" name="Shape 197"/>
          <p:cNvSpPr/>
          <p:nvPr/>
        </p:nvSpPr>
        <p:spPr>
          <a:xfrm rot="20666889" flipH="1">
            <a:off x="5690586" y="6806382"/>
            <a:ext cx="1404935" cy="635001"/>
          </a:xfrm>
          <a:prstGeom prst="rightArrow">
            <a:avLst>
              <a:gd name="adj1" fmla="val 32000"/>
              <a:gd name="adj2" fmla="val 76148"/>
            </a:avLst>
          </a:prstGeom>
          <a:solidFill>
            <a:schemeClr val="accent1"/>
          </a:solidFill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7159360" y="6034374"/>
            <a:ext cx="11515758" cy="838201"/>
          </a:xfrm>
          <a:prstGeom prst="rect">
            <a:avLst/>
          </a:prstGeom>
          <a:ln w="12700">
            <a:miter lim="400000"/>
          </a:ln>
          <a:effectLst>
            <a:outerShdw blurRad="203200" dist="104227" dir="3773825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500" b="0">
                <a:latin typeface="Gill Sans"/>
                <a:ea typeface="Gill Sans"/>
                <a:cs typeface="Gill Sans"/>
                <a:sym typeface="Gill Sans"/>
              </a:defRPr>
            </a:pPr>
            <a:r>
              <a:t>Ibland måste man </a:t>
            </a:r>
          </a:p>
          <a:p>
            <a:pPr algn="l">
              <a:defRPr sz="2500" b="0">
                <a:latin typeface="Gill Sans"/>
                <a:ea typeface="Gill Sans"/>
                <a:cs typeface="Gill Sans"/>
                <a:sym typeface="Gill Sans"/>
              </a:defRPr>
            </a:pPr>
            <a:r>
              <a:t>skriva en siffra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308</Words>
  <Application>Microsoft Office PowerPoint</Application>
  <PresentationFormat>Anpassad</PresentationFormat>
  <Paragraphs>40</Paragraphs>
  <Slides>14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21" baseType="lpstr">
      <vt:lpstr>Gill Sans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Henric Karlsson</dc:creator>
  <cp:lastModifiedBy>Henric Karlsson</cp:lastModifiedBy>
  <cp:revision>1</cp:revision>
  <dcterms:modified xsi:type="dcterms:W3CDTF">2019-12-04T09:08:25Z</dcterms:modified>
</cp:coreProperties>
</file>